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859a663cf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59a663cf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59a663cf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59a663cf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bee77f522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8bee77f522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41822de2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41822de2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841822de23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41822de23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841822de23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841822de23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41822de23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41822de23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841822de23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41822de23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841822de23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41822de23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59a663c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59a663c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59a663cf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59a663cf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hyperlink" Target="https://www.canr.msu.edu/washtenaw/washtenaw_county_4_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3999" cy="5143500"/>
          </a:xfrm>
          <a:prstGeom prst="rect">
            <a:avLst/>
          </a:prstGeom>
          <a:noFill/>
          <a:ln>
            <a:noFill/>
          </a:ln>
        </p:spPr>
      </p:pic>
      <p:sp>
        <p:nvSpPr>
          <p:cNvPr id="55" name="Google Shape;55;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rPr>
              <a:t>Teen Mental Health</a:t>
            </a:r>
            <a:endParaRPr>
              <a:solidFill>
                <a:srgbClr val="FFFFFF"/>
              </a:solidFill>
            </a:endParaRPr>
          </a:p>
        </p:txBody>
      </p:sp>
      <p:sp>
        <p:nvSpPr>
          <p:cNvPr id="56" name="Google Shape;56;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3F3F3"/>
                </a:solidFill>
              </a:rPr>
              <a:t>Sidney Little</a:t>
            </a:r>
            <a:endParaRPr>
              <a:solidFill>
                <a:srgbClr val="F3F3F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2"/>
          <p:cNvPicPr preferRelativeResize="0"/>
          <p:nvPr/>
        </p:nvPicPr>
        <p:blipFill rotWithShape="1">
          <a:blip r:embed="rId3">
            <a:alphaModFix/>
          </a:blip>
          <a:srcRect b="9586" l="0" r="0" t="9578"/>
          <a:stretch/>
        </p:blipFill>
        <p:spPr>
          <a:xfrm>
            <a:off x="0" y="-1060700"/>
            <a:ext cx="9144003" cy="6204200"/>
          </a:xfrm>
          <a:prstGeom prst="rect">
            <a:avLst/>
          </a:prstGeom>
          <a:noFill/>
          <a:ln>
            <a:noFill/>
          </a:ln>
        </p:spPr>
      </p:pic>
      <p:sp>
        <p:nvSpPr>
          <p:cNvPr id="110" name="Google Shape;110;p22"/>
          <p:cNvSpPr txBox="1"/>
          <p:nvPr>
            <p:ph idx="1" type="body"/>
          </p:nvPr>
        </p:nvSpPr>
        <p:spPr>
          <a:xfrm>
            <a:off x="2914800" y="4124950"/>
            <a:ext cx="3314400" cy="606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People have layers of emotion.</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3"/>
          <p:cNvPicPr preferRelativeResize="0"/>
          <p:nvPr/>
        </p:nvPicPr>
        <p:blipFill rotWithShape="1">
          <a:blip r:embed="rId3">
            <a:alphaModFix/>
          </a:blip>
          <a:srcRect b="42750" l="-542" r="0" t="15064"/>
          <a:stretch/>
        </p:blipFill>
        <p:spPr>
          <a:xfrm>
            <a:off x="-95250" y="-467600"/>
            <a:ext cx="9239251" cy="5611100"/>
          </a:xfrm>
          <a:prstGeom prst="rect">
            <a:avLst/>
          </a:prstGeom>
          <a:noFill/>
          <a:ln>
            <a:noFill/>
          </a:ln>
        </p:spPr>
      </p:pic>
      <p:sp>
        <p:nvSpPr>
          <p:cNvPr id="116" name="Google Shape;116;p23"/>
          <p:cNvSpPr txBox="1"/>
          <p:nvPr>
            <p:ph idx="1" type="body"/>
          </p:nvPr>
        </p:nvSpPr>
        <p:spPr>
          <a:xfrm>
            <a:off x="2068650" y="4305300"/>
            <a:ext cx="5006700" cy="5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People’s insides are </a:t>
            </a:r>
            <a:r>
              <a:rPr lang="en">
                <a:solidFill>
                  <a:srgbClr val="FFFFFF"/>
                </a:solidFill>
              </a:rPr>
              <a:t>different</a:t>
            </a:r>
            <a:r>
              <a:rPr lang="en">
                <a:solidFill>
                  <a:srgbClr val="FFFFFF"/>
                </a:solidFill>
              </a:rPr>
              <a:t> than they appear.</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8761D"/>
            </a:gs>
            <a:gs pos="100000">
              <a:srgbClr val="93BC81"/>
            </a:gs>
          </a:gsLst>
          <a:path path="circle">
            <a:fillToRect b="50%" l="50%" r="50%" t="50%"/>
          </a:path>
          <a:tileRect/>
        </a:gradFill>
      </p:bgPr>
    </p:bg>
    <p:spTree>
      <p:nvGrpSpPr>
        <p:cNvPr id="120" name="Shape 120"/>
        <p:cNvGrpSpPr/>
        <p:nvPr/>
      </p:nvGrpSpPr>
      <p:grpSpPr>
        <a:xfrm>
          <a:off x="0" y="0"/>
          <a:ext cx="0" cy="0"/>
          <a:chOff x="0" y="0"/>
          <a:chExt cx="0" cy="0"/>
        </a:xfrm>
      </p:grpSpPr>
      <p:sp>
        <p:nvSpPr>
          <p:cNvPr id="121" name="Google Shape;121;p24"/>
          <p:cNvSpPr txBox="1"/>
          <p:nvPr>
            <p:ph idx="1" type="body"/>
          </p:nvPr>
        </p:nvSpPr>
        <p:spPr>
          <a:xfrm>
            <a:off x="7" y="4"/>
            <a:ext cx="8520600" cy="34164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600"/>
              </a:spcBef>
              <a:spcAft>
                <a:spcPts val="0"/>
              </a:spcAft>
              <a:buSzPts val="1800"/>
              <a:buNone/>
            </a:pPr>
            <a:r>
              <a:t/>
            </a:r>
            <a:endParaRPr>
              <a:solidFill>
                <a:schemeClr val="dk1"/>
              </a:solidFill>
              <a:latin typeface="Roboto"/>
              <a:ea typeface="Roboto"/>
              <a:cs typeface="Roboto"/>
              <a:sym typeface="Roboto"/>
            </a:endParaRPr>
          </a:p>
          <a:p>
            <a:pPr indent="0" lvl="0" marL="457200" rtl="0" algn="l">
              <a:lnSpc>
                <a:spcPct val="115000"/>
              </a:lnSpc>
              <a:spcBef>
                <a:spcPts val="1600"/>
              </a:spcBef>
              <a:spcAft>
                <a:spcPts val="0"/>
              </a:spcAft>
              <a:buSzPts val="1800"/>
              <a:buNone/>
            </a:pPr>
            <a:r>
              <a:t/>
            </a:r>
            <a:endParaRPr>
              <a:solidFill>
                <a:schemeClr val="dk1"/>
              </a:solidFill>
              <a:latin typeface="Roboto"/>
              <a:ea typeface="Roboto"/>
              <a:cs typeface="Roboto"/>
              <a:sym typeface="Roboto"/>
            </a:endParaRPr>
          </a:p>
          <a:p>
            <a:pPr indent="0" lvl="0" marL="457200" rtl="0" algn="l">
              <a:lnSpc>
                <a:spcPct val="115000"/>
              </a:lnSpc>
              <a:spcBef>
                <a:spcPts val="1600"/>
              </a:spcBef>
              <a:spcAft>
                <a:spcPts val="0"/>
              </a:spcAft>
              <a:buSzPts val="1800"/>
              <a:buNone/>
            </a:pPr>
            <a:r>
              <a:t/>
            </a:r>
            <a:endParaRPr sz="2400">
              <a:solidFill>
                <a:schemeClr val="dk1"/>
              </a:solidFill>
              <a:latin typeface="Roboto"/>
              <a:ea typeface="Roboto"/>
              <a:cs typeface="Roboto"/>
              <a:sym typeface="Roboto"/>
            </a:endParaRPr>
          </a:p>
          <a:p>
            <a:pPr indent="0" lvl="0" marL="0" rtl="0" algn="l">
              <a:lnSpc>
                <a:spcPct val="115000"/>
              </a:lnSpc>
              <a:spcBef>
                <a:spcPts val="0"/>
              </a:spcBef>
              <a:spcAft>
                <a:spcPts val="1600"/>
              </a:spcAft>
              <a:buSzPts val="1800"/>
              <a:buNone/>
            </a:pPr>
            <a:r>
              <a:t/>
            </a:r>
            <a:endParaRPr/>
          </a:p>
        </p:txBody>
      </p:sp>
      <p:pic>
        <p:nvPicPr>
          <p:cNvPr descr="A picture containing clock, drawing&#10;&#10;Description automatically generated" id="122" name="Google Shape;122;p24"/>
          <p:cNvPicPr preferRelativeResize="0"/>
          <p:nvPr/>
        </p:nvPicPr>
        <p:blipFill rotWithShape="1">
          <a:blip r:embed="rId3">
            <a:alphaModFix/>
          </a:blip>
          <a:srcRect b="0" l="0" r="0" t="0"/>
          <a:stretch/>
        </p:blipFill>
        <p:spPr>
          <a:xfrm>
            <a:off x="7091842" y="1936855"/>
            <a:ext cx="1428750" cy="1479549"/>
          </a:xfrm>
          <a:prstGeom prst="rect">
            <a:avLst/>
          </a:prstGeom>
          <a:noFill/>
          <a:ln>
            <a:noFill/>
          </a:ln>
        </p:spPr>
      </p:pic>
      <p:pic>
        <p:nvPicPr>
          <p:cNvPr descr="A picture containing food, drawing&#10;&#10;Description automatically generated" id="123" name="Google Shape;123;p24"/>
          <p:cNvPicPr preferRelativeResize="0"/>
          <p:nvPr/>
        </p:nvPicPr>
        <p:blipFill rotWithShape="1">
          <a:blip r:embed="rId4">
            <a:alphaModFix/>
          </a:blip>
          <a:srcRect b="0" l="0" r="0" t="0"/>
          <a:stretch/>
        </p:blipFill>
        <p:spPr>
          <a:xfrm>
            <a:off x="570874" y="4260129"/>
            <a:ext cx="4031079" cy="740402"/>
          </a:xfrm>
          <a:prstGeom prst="rect">
            <a:avLst/>
          </a:prstGeom>
          <a:noFill/>
          <a:ln>
            <a:noFill/>
          </a:ln>
        </p:spPr>
      </p:pic>
      <p:pic>
        <p:nvPicPr>
          <p:cNvPr id="124" name="Google Shape;124;p24"/>
          <p:cNvPicPr preferRelativeResize="0"/>
          <p:nvPr/>
        </p:nvPicPr>
        <p:blipFill rotWithShape="1">
          <a:blip r:embed="rId5">
            <a:alphaModFix/>
          </a:blip>
          <a:srcRect b="0" l="0" r="0" t="0"/>
          <a:stretch/>
        </p:blipFill>
        <p:spPr>
          <a:xfrm>
            <a:off x="5122858" y="4060992"/>
            <a:ext cx="3933256" cy="981195"/>
          </a:xfrm>
          <a:prstGeom prst="rect">
            <a:avLst/>
          </a:prstGeom>
          <a:noFill/>
          <a:ln>
            <a:noFill/>
          </a:ln>
        </p:spPr>
      </p:pic>
      <p:sp>
        <p:nvSpPr>
          <p:cNvPr id="125" name="Google Shape;125;p24"/>
          <p:cNvSpPr txBox="1"/>
          <p:nvPr/>
        </p:nvSpPr>
        <p:spPr>
          <a:xfrm>
            <a:off x="0" y="0"/>
            <a:ext cx="6094800" cy="4061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3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i="0" lang="en" sz="1300" u="none" cap="none" strike="noStrike">
                <a:solidFill>
                  <a:srgbClr val="FFFFFF"/>
                </a:solidFill>
                <a:latin typeface="Arial"/>
                <a:ea typeface="Arial"/>
                <a:cs typeface="Arial"/>
                <a:sym typeface="Arial"/>
              </a:rPr>
              <a:t>The 4HChangemakers is a group of Washtenaw County students (ages 13-18) whose goal is to raise student awareness and help educate their peers about what they can do (for themselves and others) regarding youth mental health in their communities. The students have hosted education/outreach events and trainings. </a:t>
            </a:r>
            <a:endParaRPr>
              <a:solidFill>
                <a:srgbClr val="FFFFFF"/>
              </a:solidFill>
            </a:endParaRPr>
          </a:p>
          <a:p>
            <a:pPr indent="0" lvl="0" marL="0" marR="0" rtl="0" algn="l">
              <a:lnSpc>
                <a:spcPct val="100000"/>
              </a:lnSpc>
              <a:spcBef>
                <a:spcPts val="0"/>
              </a:spcBef>
              <a:spcAft>
                <a:spcPts val="0"/>
              </a:spcAft>
              <a:buNone/>
            </a:pPr>
            <a:r>
              <a:t/>
            </a:r>
            <a:endParaRPr b="0" i="0" sz="13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i="0" lang="en" sz="1300" u="none" cap="none" strike="noStrike">
                <a:solidFill>
                  <a:srgbClr val="FFFFFF"/>
                </a:solidFill>
                <a:latin typeface="Arial"/>
                <a:ea typeface="Arial"/>
                <a:cs typeface="Arial"/>
                <a:sym typeface="Arial"/>
              </a:rPr>
              <a:t>Teens use digital storytelling to increase awareness and destigmatize mental health through social media and (now virtual) public exhibits. Local and online experts share knowledge of tools to help tell stories: photography, graphic arts, videography, podcasting, interview techniques, meme making, and more. The group continues to explore innovative ways to humanize stories and share information with their peers. </a:t>
            </a:r>
            <a:endParaRPr>
              <a:solidFill>
                <a:srgbClr val="FFFFFF"/>
              </a:solidFill>
            </a:endParaRPr>
          </a:p>
          <a:p>
            <a:pPr indent="0" lvl="0" marL="0" marR="0" rtl="0" algn="l">
              <a:lnSpc>
                <a:spcPct val="100000"/>
              </a:lnSpc>
              <a:spcBef>
                <a:spcPts val="0"/>
              </a:spcBef>
              <a:spcAft>
                <a:spcPts val="0"/>
              </a:spcAft>
              <a:buNone/>
            </a:pPr>
            <a:r>
              <a:t/>
            </a:r>
            <a:endParaRPr b="1" i="0" sz="13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i="0" lang="en" sz="1300" u="none" cap="none" strike="noStrike">
                <a:solidFill>
                  <a:srgbClr val="FFFFFF"/>
                </a:solidFill>
                <a:latin typeface="Arial"/>
                <a:ea typeface="Arial"/>
                <a:cs typeface="Arial"/>
                <a:sym typeface="Arial"/>
              </a:rPr>
              <a:t>This 4H Changemakers 2020 Digital Exhibit – </a:t>
            </a:r>
            <a:r>
              <a:rPr b="1" i="0" lang="en" sz="1300" u="none" cap="none" strike="noStrike">
                <a:solidFill>
                  <a:srgbClr val="FFFFFF"/>
                </a:solidFill>
                <a:latin typeface="Arial"/>
                <a:ea typeface="Arial"/>
                <a:cs typeface="Arial"/>
                <a:sym typeface="Arial"/>
              </a:rPr>
              <a:t>STOMP OUT STIGMA </a:t>
            </a:r>
            <a:r>
              <a:rPr b="0" i="0" lang="en" sz="1300" u="none" cap="none" strike="noStrike">
                <a:solidFill>
                  <a:srgbClr val="FFFFFF"/>
                </a:solidFill>
                <a:latin typeface="Arial"/>
                <a:ea typeface="Arial"/>
                <a:cs typeface="Arial"/>
                <a:sym typeface="Arial"/>
              </a:rPr>
              <a:t>-</a:t>
            </a:r>
            <a:endParaRPr>
              <a:solidFill>
                <a:srgbClr val="FFFFFF"/>
              </a:solidFill>
            </a:endParaRPr>
          </a:p>
          <a:p>
            <a:pPr indent="0" lvl="0" marL="0" marR="0" rtl="0" algn="l">
              <a:lnSpc>
                <a:spcPct val="100000"/>
              </a:lnSpc>
              <a:spcBef>
                <a:spcPts val="0"/>
              </a:spcBef>
              <a:spcAft>
                <a:spcPts val="0"/>
              </a:spcAft>
              <a:buNone/>
            </a:pPr>
            <a:r>
              <a:rPr b="0" i="0" lang="en" sz="1300" u="none" cap="none" strike="noStrike">
                <a:solidFill>
                  <a:srgbClr val="FFFFFF"/>
                </a:solidFill>
                <a:latin typeface="Arial"/>
                <a:ea typeface="Arial"/>
                <a:cs typeface="Arial"/>
                <a:sym typeface="Arial"/>
              </a:rPr>
              <a:t>is made possible thanks to generous  funding from 4H, Microsoft, and University of Michigan Community Health Services. </a:t>
            </a:r>
            <a:endParaRPr>
              <a:solidFill>
                <a:srgbClr val="FFFFFF"/>
              </a:solidFill>
            </a:endParaRPr>
          </a:p>
          <a:p>
            <a:pPr indent="0" lvl="0" marL="0" marR="0" rtl="0" algn="l">
              <a:lnSpc>
                <a:spcPct val="100000"/>
              </a:lnSpc>
              <a:spcBef>
                <a:spcPts val="0"/>
              </a:spcBef>
              <a:spcAft>
                <a:spcPts val="0"/>
              </a:spcAft>
              <a:buNone/>
            </a:pPr>
            <a:r>
              <a:t/>
            </a:r>
            <a:endParaRPr b="0" i="0" sz="13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i="0" lang="en" sz="1300" u="none" cap="none" strike="noStrike">
                <a:solidFill>
                  <a:srgbClr val="FFFFFF"/>
                </a:solidFill>
                <a:latin typeface="Arial"/>
                <a:ea typeface="Arial"/>
                <a:cs typeface="Arial"/>
                <a:sym typeface="Arial"/>
              </a:rPr>
              <a:t>Contact </a:t>
            </a:r>
            <a:r>
              <a:rPr b="1" i="0" lang="en" sz="1300" u="none" cap="none" strike="noStrike">
                <a:solidFill>
                  <a:srgbClr val="FFFFFF"/>
                </a:solidFill>
                <a:latin typeface="Arial"/>
                <a:ea typeface="Arial"/>
                <a:cs typeface="Arial"/>
                <a:sym typeface="Arial"/>
              </a:rPr>
              <a:t>Washtenaw County 4H </a:t>
            </a:r>
            <a:r>
              <a:rPr b="0" i="0" lang="en" sz="1300" u="none" cap="none" strike="noStrike">
                <a:solidFill>
                  <a:srgbClr val="FFFFFF"/>
                </a:solidFill>
                <a:latin typeface="Arial"/>
                <a:ea typeface="Arial"/>
                <a:cs typeface="Arial"/>
                <a:sym typeface="Arial"/>
              </a:rPr>
              <a:t>for more information about this and other teen mental health initiatives at </a:t>
            </a:r>
            <a:r>
              <a:rPr b="1" i="0" lang="en" sz="1300" u="none" cap="none" strike="noStrike">
                <a:solidFill>
                  <a:srgbClr val="FFFFFF"/>
                </a:solidFill>
                <a:latin typeface="Arial"/>
                <a:ea typeface="Arial"/>
                <a:cs typeface="Arial"/>
                <a:sym typeface="Arial"/>
              </a:rPr>
              <a:t>(734) 222-3900  </a:t>
            </a:r>
            <a:r>
              <a:rPr b="0" i="0" lang="en" sz="1300" u="none" cap="none" strike="noStrike">
                <a:solidFill>
                  <a:srgbClr val="FFFFFF"/>
                </a:solidFill>
                <a:latin typeface="Arial"/>
                <a:ea typeface="Arial"/>
                <a:cs typeface="Arial"/>
                <a:sym typeface="Arial"/>
              </a:rPr>
              <a:t> </a:t>
            </a:r>
            <a:r>
              <a:rPr b="0" i="0" lang="en" sz="1300" u="sng" cap="none" strike="noStrike">
                <a:solidFill>
                  <a:srgbClr val="FFFFFF"/>
                </a:solidFill>
                <a:latin typeface="Arial"/>
                <a:ea typeface="Arial"/>
                <a:cs typeface="Arial"/>
                <a:sym typeface="Arial"/>
                <a:hlinkClick r:id="rId6">
                  <a:extLst>
                    <a:ext uri="{A12FA001-AC4F-418D-AE19-62706E023703}">
                      <ahyp:hlinkClr val="tx"/>
                    </a:ext>
                  </a:extLst>
                </a:hlinkClick>
              </a:rPr>
              <a:t>https://www.canr.msu.edu/washtenaw/washtenaw_county_4_h/</a:t>
            </a:r>
            <a:endParaRPr b="1" i="0" sz="1300" u="none" cap="none" strike="noStrike">
              <a:solidFill>
                <a:srgbClr val="FFFFFF"/>
              </a:solidFill>
              <a:latin typeface="Arial"/>
              <a:ea typeface="Arial"/>
              <a:cs typeface="Arial"/>
              <a:sym typeface="Arial"/>
            </a:endParaRPr>
          </a:p>
          <a:p>
            <a:pPr indent="0" lvl="0" marL="0" marR="0" rtl="0" algn="r">
              <a:lnSpc>
                <a:spcPct val="100000"/>
              </a:lnSpc>
              <a:spcBef>
                <a:spcPts val="0"/>
              </a:spcBef>
              <a:spcAft>
                <a:spcPts val="0"/>
              </a:spcAft>
              <a:buNone/>
            </a:pPr>
            <a:r>
              <a:t/>
            </a:r>
            <a:endParaRPr b="0" i="0" sz="1400" u="none" cap="none" strike="noStrike">
              <a:solidFill>
                <a:srgbClr val="EFEFE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34652" l="0" r="0" t="23160"/>
          <a:stretch/>
        </p:blipFill>
        <p:spPr>
          <a:xfrm>
            <a:off x="0" y="0"/>
            <a:ext cx="9144000" cy="5143501"/>
          </a:xfrm>
          <a:prstGeom prst="rect">
            <a:avLst/>
          </a:prstGeom>
          <a:noFill/>
          <a:ln>
            <a:noFill/>
          </a:ln>
        </p:spPr>
      </p:pic>
      <p:sp>
        <p:nvSpPr>
          <p:cNvPr id="62" name="Google Shape;62;p14"/>
          <p:cNvSpPr txBox="1"/>
          <p:nvPr>
            <p:ph idx="1" type="body"/>
          </p:nvPr>
        </p:nvSpPr>
        <p:spPr>
          <a:xfrm>
            <a:off x="3163050" y="4241875"/>
            <a:ext cx="28179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People often feel isolated.</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b="2774" l="0" r="0" t="22228"/>
          <a:stretch/>
        </p:blipFill>
        <p:spPr>
          <a:xfrm>
            <a:off x="0" y="0"/>
            <a:ext cx="9144003" cy="5143500"/>
          </a:xfrm>
          <a:prstGeom prst="rect">
            <a:avLst/>
          </a:prstGeom>
          <a:noFill/>
          <a:ln>
            <a:noFill/>
          </a:ln>
        </p:spPr>
      </p:pic>
      <p:sp>
        <p:nvSpPr>
          <p:cNvPr id="68" name="Google Shape;68;p15"/>
          <p:cNvSpPr txBox="1"/>
          <p:nvPr>
            <p:ph idx="1" type="body"/>
          </p:nvPr>
        </p:nvSpPr>
        <p:spPr>
          <a:xfrm>
            <a:off x="1901550" y="4268675"/>
            <a:ext cx="53409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Many people’s mental states deteriorate over time.</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rotWithShape="1">
          <a:blip r:embed="rId3">
            <a:alphaModFix/>
          </a:blip>
          <a:srcRect b="24998" l="0" r="0" t="0"/>
          <a:stretch/>
        </p:blipFill>
        <p:spPr>
          <a:xfrm>
            <a:off x="0" y="-2"/>
            <a:ext cx="9144003" cy="5143500"/>
          </a:xfrm>
          <a:prstGeom prst="rect">
            <a:avLst/>
          </a:prstGeom>
          <a:noFill/>
          <a:ln>
            <a:noFill/>
          </a:ln>
        </p:spPr>
      </p:pic>
      <p:sp>
        <p:nvSpPr>
          <p:cNvPr id="74" name="Google Shape;74;p1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People are very dependent on others.</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7"/>
          <p:cNvPicPr preferRelativeResize="0"/>
          <p:nvPr/>
        </p:nvPicPr>
        <p:blipFill rotWithShape="1">
          <a:blip r:embed="rId3">
            <a:alphaModFix/>
          </a:blip>
          <a:srcRect b="12501" l="0" r="0" t="12501"/>
          <a:stretch/>
        </p:blipFill>
        <p:spPr>
          <a:xfrm>
            <a:off x="0" y="0"/>
            <a:ext cx="9144003" cy="5143500"/>
          </a:xfrm>
          <a:prstGeom prst="rect">
            <a:avLst/>
          </a:prstGeom>
          <a:noFill/>
          <a:ln>
            <a:noFill/>
          </a:ln>
        </p:spPr>
      </p:pic>
      <p:sp>
        <p:nvSpPr>
          <p:cNvPr id="80" name="Google Shape;80;p17"/>
          <p:cNvSpPr txBox="1"/>
          <p:nvPr>
            <p:ph idx="1" type="body"/>
          </p:nvPr>
        </p:nvSpPr>
        <p:spPr>
          <a:xfrm>
            <a:off x="3257425" y="4219050"/>
            <a:ext cx="27375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“Others” can include you.</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8"/>
          <p:cNvPicPr preferRelativeResize="0"/>
          <p:nvPr/>
        </p:nvPicPr>
        <p:blipFill rotWithShape="1">
          <a:blip r:embed="rId3">
            <a:alphaModFix/>
          </a:blip>
          <a:srcRect b="0" l="0" r="0" t="24998"/>
          <a:stretch/>
        </p:blipFill>
        <p:spPr>
          <a:xfrm>
            <a:off x="0" y="0"/>
            <a:ext cx="9144003" cy="5143500"/>
          </a:xfrm>
          <a:prstGeom prst="rect">
            <a:avLst/>
          </a:prstGeom>
          <a:noFill/>
          <a:ln>
            <a:noFill/>
          </a:ln>
        </p:spPr>
      </p:pic>
      <p:sp>
        <p:nvSpPr>
          <p:cNvPr id="86" name="Google Shape;86;p18"/>
          <p:cNvSpPr txBox="1"/>
          <p:nvPr>
            <p:ph idx="1" type="body"/>
          </p:nvPr>
        </p:nvSpPr>
        <p:spPr>
          <a:xfrm>
            <a:off x="1403700" y="4211525"/>
            <a:ext cx="63366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People often continue feeling broken rather than getting help.</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9"/>
          <p:cNvPicPr preferRelativeResize="0"/>
          <p:nvPr/>
        </p:nvPicPr>
        <p:blipFill rotWithShape="1">
          <a:blip r:embed="rId3">
            <a:alphaModFix/>
          </a:blip>
          <a:srcRect b="0" l="0" r="0" t="24998"/>
          <a:stretch/>
        </p:blipFill>
        <p:spPr>
          <a:xfrm>
            <a:off x="0" y="1"/>
            <a:ext cx="9144003" cy="5143500"/>
          </a:xfrm>
          <a:prstGeom prst="rect">
            <a:avLst/>
          </a:prstGeom>
          <a:noFill/>
          <a:ln>
            <a:noFill/>
          </a:ln>
        </p:spPr>
      </p:pic>
      <p:sp>
        <p:nvSpPr>
          <p:cNvPr id="92" name="Google Shape;92;p19"/>
          <p:cNvSpPr txBox="1"/>
          <p:nvPr>
            <p:ph idx="1" type="body"/>
          </p:nvPr>
        </p:nvSpPr>
        <p:spPr>
          <a:xfrm>
            <a:off x="2619600" y="4207975"/>
            <a:ext cx="42801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Many people feel broken all the time.</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20"/>
          <p:cNvPicPr preferRelativeResize="0"/>
          <p:nvPr/>
        </p:nvPicPr>
        <p:blipFill rotWithShape="1">
          <a:blip r:embed="rId3">
            <a:alphaModFix/>
          </a:blip>
          <a:srcRect b="19994" l="0" r="0" t="5009"/>
          <a:stretch/>
        </p:blipFill>
        <p:spPr>
          <a:xfrm>
            <a:off x="0" y="0"/>
            <a:ext cx="9144003" cy="5143500"/>
          </a:xfrm>
          <a:prstGeom prst="rect">
            <a:avLst/>
          </a:prstGeom>
          <a:noFill/>
          <a:ln>
            <a:noFill/>
          </a:ln>
        </p:spPr>
      </p:pic>
      <p:sp>
        <p:nvSpPr>
          <p:cNvPr id="98" name="Google Shape;98;p20"/>
          <p:cNvSpPr txBox="1"/>
          <p:nvPr>
            <p:ph idx="1" type="body"/>
          </p:nvPr>
        </p:nvSpPr>
        <p:spPr>
          <a:xfrm>
            <a:off x="1791000" y="4547100"/>
            <a:ext cx="5562000" cy="59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People often keep their emotions under lock and key.</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1"/>
          <p:cNvPicPr preferRelativeResize="0"/>
          <p:nvPr/>
        </p:nvPicPr>
        <p:blipFill rotWithShape="1">
          <a:blip r:embed="rId3">
            <a:alphaModFix/>
          </a:blip>
          <a:srcRect b="16425" l="0" r="0" t="8572"/>
          <a:stretch/>
        </p:blipFill>
        <p:spPr>
          <a:xfrm>
            <a:off x="0" y="0"/>
            <a:ext cx="9144003" cy="5143500"/>
          </a:xfrm>
          <a:prstGeom prst="rect">
            <a:avLst/>
          </a:prstGeom>
          <a:noFill/>
          <a:ln>
            <a:noFill/>
          </a:ln>
        </p:spPr>
      </p:pic>
      <p:sp>
        <p:nvSpPr>
          <p:cNvPr id="104" name="Google Shape;104;p21"/>
          <p:cNvSpPr txBox="1"/>
          <p:nvPr>
            <p:ph idx="1" type="body"/>
          </p:nvPr>
        </p:nvSpPr>
        <p:spPr>
          <a:xfrm>
            <a:off x="2928600" y="4088875"/>
            <a:ext cx="39189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Peoples emotions are delicate.</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